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FUTURYTHM × AN POST</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600" i="0" b="0">
                <a:solidFill>
                  <a:srgbClr val="F5F3EE"/>
                </a:solidFill>
                <a:latin typeface="Playfair Display"/>
              </a:rPr>
              <a:t>The An Post </a:t>
            </a:r>
            <a:r>
              <a:rPr sz="3600" i="1" b="0">
                <a:solidFill>
                  <a:srgbClr val="FF5F5B"/>
                </a:solidFill>
                <a:latin typeface="Playfair Display"/>
              </a:rPr>
              <a:t>enterprise story.</a:t>
            </a:r>
          </a:p>
        </p:txBody>
      </p:sp>
      <p:sp>
        <p:nvSpPr>
          <p:cNvPr id="4" name="TextBox 3"/>
          <p:cNvSpPr txBox="1"/>
          <p:nvPr/>
        </p:nvSpPr>
        <p:spPr>
          <a:xfrm>
            <a:off x="685800" y="2423160"/>
            <a:ext cx="10058400" cy="365760"/>
          </a:xfrm>
          <a:prstGeom prst="rect">
            <a:avLst/>
          </a:prstGeom>
          <a:noFill/>
        </p:spPr>
        <p:txBody>
          <a:bodyPr wrap="square" lIns="0" rIns="0" tIns="0" bIns="0">
            <a:spAutoFit/>
          </a:bodyPr>
          <a:lstStyle/>
          <a:p>
            <a:r>
              <a:rPr sz="1500" i="0" b="0">
                <a:solidFill>
                  <a:srgbClr val="A0A5AB"/>
                </a:solidFill>
                <a:latin typeface="Inter"/>
              </a:rPr>
              <a:t>Getting more value from experience.</a:t>
            </a:r>
          </a:p>
        </p:txBody>
      </p:sp>
      <p:sp>
        <p:nvSpPr>
          <p:cNvPr id="5" name="TextBox 4"/>
          <p:cNvSpPr txBox="1"/>
          <p:nvPr/>
        </p:nvSpPr>
        <p:spPr>
          <a:xfrm>
            <a:off x="685800" y="292608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The question isn't simply when people will retire. It's how An Post makes the most of their experience between now and whatever comes next.</a:t>
            </a:r>
          </a:p>
        </p:txBody>
      </p:sp>
      <p:sp>
        <p:nvSpPr>
          <p:cNvPr id="6" name="Rectangle 5"/>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8" name="TextBox 7"/>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THEN ACT WHERE IT MATTERS</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000" i="0" b="0">
                <a:solidFill>
                  <a:srgbClr val="F5F3EE"/>
                </a:solidFill>
                <a:latin typeface="Playfair Display"/>
              </a:rPr>
              <a:t>Find the problem or the opportunity before investing in the </a:t>
            </a:r>
            <a:r>
              <a:rPr sz="3000" i="1" b="0">
                <a:solidFill>
                  <a:srgbClr val="FF5F5B"/>
                </a:solidFill>
                <a:latin typeface="Playfair Display"/>
              </a:rPr>
              <a:t>solution.</a:t>
            </a:r>
          </a:p>
        </p:txBody>
      </p:sp>
      <p:sp>
        <p:nvSpPr>
          <p:cNvPr id="4" name="TextBox 3"/>
          <p:cNvSpPr txBox="1"/>
          <p:nvPr/>
        </p:nvSpPr>
        <p:spPr>
          <a:xfrm>
            <a:off x="685800" y="242316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The response could be a change in working pattern, a different role, better health or work-ability support, skills development, knowledge transfer or earlier retirement planning. It will not be the same for every person or every part of the workforce.</a:t>
            </a:r>
          </a:p>
        </p:txBody>
      </p:sp>
      <p:sp>
        <p:nvSpPr>
          <p:cNvPr id="5" name="TextBox 4"/>
          <p:cNvSpPr txBox="1"/>
          <p:nvPr/>
        </p:nvSpPr>
        <p:spPr>
          <a:xfrm>
            <a:off x="685800" y="3355848"/>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The point is to find out where An Post has a problem or an opportunity before investing in the solution, and then measure what changes.</a:t>
            </a:r>
          </a:p>
        </p:txBody>
      </p:sp>
      <p:sp>
        <p:nvSpPr>
          <p:cNvPr id="6" name="Rectangle 5"/>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8" name="TextBox 7"/>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FUTURYTHM × AN POST</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600" i="0" b="0">
                <a:solidFill>
                  <a:srgbClr val="F5F3EE"/>
                </a:solidFill>
                <a:latin typeface="Playfair Display"/>
              </a:rPr>
              <a:t>Design, </a:t>
            </a:r>
            <a:r>
              <a:rPr sz="3600" i="1" b="0">
                <a:solidFill>
                  <a:srgbClr val="FF5F5B"/>
                </a:solidFill>
                <a:latin typeface="Playfair Display"/>
              </a:rPr>
              <a:t>don't drift.</a:t>
            </a:r>
          </a:p>
        </p:txBody>
      </p:sp>
      <p:sp>
        <p:nvSpPr>
          <p:cNvPr id="4" name="TextBox 3"/>
          <p:cNvSpPr txBox="1"/>
          <p:nvPr/>
        </p:nvSpPr>
        <p:spPr>
          <a:xfrm>
            <a:off x="685800" y="242316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Longer working lives are already happening. The question is whether they happen by accident or by design.</a:t>
            </a:r>
          </a:p>
        </p:txBody>
      </p:sp>
      <p:sp>
        <p:nvSpPr>
          <p:cNvPr id="5" name="TextBox 4"/>
          <p:cNvSpPr txBox="1"/>
          <p:nvPr/>
        </p:nvSpPr>
        <p:spPr>
          <a:xfrm>
            <a:off x="685800" y="3136391"/>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Note: financial figures are provisional scenario estimates. Full assumptions, source data and calculations are set out in the technical appendix.</a:t>
            </a:r>
          </a:p>
        </p:txBody>
      </p:sp>
      <p:sp>
        <p:nvSpPr>
          <p:cNvPr id="6" name="Rectangle 5"/>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8" name="TextBox 7"/>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11</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WHY THIS MATTERS NOW</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600" i="0" b="0">
                <a:solidFill>
                  <a:srgbClr val="F5F3EE"/>
                </a:solidFill>
                <a:latin typeface="Playfair Display"/>
              </a:rPr>
              <a:t>An Post is changing at the same rate as its </a:t>
            </a:r>
            <a:r>
              <a:rPr sz="3600" i="1" b="0">
                <a:solidFill>
                  <a:srgbClr val="FF5F5B"/>
                </a:solidFill>
                <a:latin typeface="Playfair Display"/>
              </a:rPr>
              <a:t>workforce.</a:t>
            </a:r>
          </a:p>
        </p:txBody>
      </p:sp>
      <p:sp>
        <p:nvSpPr>
          <p:cNvPr id="4" name="TextBox 3"/>
          <p:cNvSpPr txBox="1"/>
          <p:nvPr/>
        </p:nvSpPr>
        <p:spPr>
          <a:xfrm>
            <a:off x="685800" y="242316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An Post has spent decades building the skills, knowledge and experience in its workforce. As people live and work for longer, there is an opportunity to think differently about how that experience is used, supported and passed on.</a:t>
            </a:r>
          </a:p>
        </p:txBody>
      </p:sp>
      <p:sp>
        <p:nvSpPr>
          <p:cNvPr id="5" name="TextBox 4"/>
          <p:cNvSpPr txBox="1"/>
          <p:nvPr/>
        </p:nvSpPr>
        <p:spPr>
          <a:xfrm>
            <a:off x="685800" y="3355848"/>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Parcels and e-commerce are growing, traditional mail is declining, and the roles and skills in the business continue to change.</a:t>
            </a:r>
          </a:p>
        </p:txBody>
      </p:sp>
      <p:sp>
        <p:nvSpPr>
          <p:cNvPr id="6" name="TextBox 5"/>
          <p:cNvSpPr txBox="1"/>
          <p:nvPr/>
        </p:nvSpPr>
        <p:spPr>
          <a:xfrm>
            <a:off x="685800" y="406908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For a workforce of this size, later-career decisions matter.</a:t>
            </a:r>
          </a:p>
        </p:txBody>
      </p:sp>
      <p:sp>
        <p:nvSpPr>
          <p:cNvPr id="7" name="Rounded Rectangle 6"/>
          <p:cNvSpPr/>
          <p:nvPr/>
        </p:nvSpPr>
        <p:spPr>
          <a:xfrm>
            <a:off x="685800"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8" name="Rounded Rectangle 7"/>
          <p:cNvSpPr/>
          <p:nvPr/>
        </p:nvSpPr>
        <p:spPr>
          <a:xfrm>
            <a:off x="4370832"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9" name="Rounded Rectangle 8"/>
          <p:cNvSpPr/>
          <p:nvPr/>
        </p:nvSpPr>
        <p:spPr>
          <a:xfrm>
            <a:off x="8055864"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0" name="TextBox 9"/>
          <p:cNvSpPr txBox="1"/>
          <p:nvPr/>
        </p:nvSpPr>
        <p:spPr>
          <a:xfrm>
            <a:off x="941832" y="4983480"/>
            <a:ext cx="2971800" cy="411480"/>
          </a:xfrm>
          <a:prstGeom prst="rect">
            <a:avLst/>
          </a:prstGeom>
          <a:noFill/>
        </p:spPr>
        <p:txBody>
          <a:bodyPr wrap="square" lIns="0" rIns="0" tIns="0" bIns="0">
            <a:spAutoFit/>
          </a:bodyPr>
          <a:lstStyle/>
          <a:p>
            <a:r>
              <a:rPr sz="2400" i="0" b="0">
                <a:solidFill>
                  <a:srgbClr val="F5F3EE"/>
                </a:solidFill>
                <a:latin typeface="Playfair Display"/>
              </a:rPr>
              <a:t>10,271 FTEs</a:t>
            </a:r>
          </a:p>
        </p:txBody>
      </p:sp>
      <p:sp>
        <p:nvSpPr>
          <p:cNvPr id="11" name="TextBox 10"/>
          <p:cNvSpPr txBox="1"/>
          <p:nvPr/>
        </p:nvSpPr>
        <p:spPr>
          <a:xfrm>
            <a:off x="941832"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reported by An Post in 2025</a:t>
            </a:r>
          </a:p>
        </p:txBody>
      </p:sp>
      <p:sp>
        <p:nvSpPr>
          <p:cNvPr id="12" name="TextBox 11"/>
          <p:cNvSpPr txBox="1"/>
          <p:nvPr/>
        </p:nvSpPr>
        <p:spPr>
          <a:xfrm>
            <a:off x="4626864" y="4983480"/>
            <a:ext cx="2971800" cy="411480"/>
          </a:xfrm>
          <a:prstGeom prst="rect">
            <a:avLst/>
          </a:prstGeom>
          <a:noFill/>
        </p:spPr>
        <p:txBody>
          <a:bodyPr wrap="square" lIns="0" rIns="0" tIns="0" bIns="0">
            <a:spAutoFit/>
          </a:bodyPr>
          <a:lstStyle/>
          <a:p>
            <a:r>
              <a:rPr sz="2400" i="0" b="0">
                <a:solidFill>
                  <a:srgbClr val="F5F3EE"/>
                </a:solidFill>
                <a:latin typeface="Playfair Display"/>
              </a:rPr>
              <a:t>€1.05bn</a:t>
            </a:r>
          </a:p>
        </p:txBody>
      </p:sp>
      <p:sp>
        <p:nvSpPr>
          <p:cNvPr id="13" name="TextBox 12"/>
          <p:cNvSpPr txBox="1"/>
          <p:nvPr/>
        </p:nvSpPr>
        <p:spPr>
          <a:xfrm>
            <a:off x="4626864"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revenue reported in 2025</a:t>
            </a:r>
          </a:p>
        </p:txBody>
      </p:sp>
      <p:sp>
        <p:nvSpPr>
          <p:cNvPr id="14" name="TextBox 13"/>
          <p:cNvSpPr txBox="1"/>
          <p:nvPr/>
        </p:nvSpPr>
        <p:spPr>
          <a:xfrm>
            <a:off x="8311896" y="4983480"/>
            <a:ext cx="2971800" cy="411480"/>
          </a:xfrm>
          <a:prstGeom prst="rect">
            <a:avLst/>
          </a:prstGeom>
          <a:noFill/>
        </p:spPr>
        <p:txBody>
          <a:bodyPr wrap="square" lIns="0" rIns="0" tIns="0" bIns="0">
            <a:spAutoFit/>
          </a:bodyPr>
          <a:lstStyle/>
          <a:p>
            <a:r>
              <a:rPr sz="2400" i="0" b="0">
                <a:solidFill>
                  <a:srgbClr val="F5F3EE"/>
                </a:solidFill>
                <a:latin typeface="Playfair Display"/>
              </a:rPr>
              <a:t>8,000+ FTEs</a:t>
            </a:r>
          </a:p>
        </p:txBody>
      </p:sp>
      <p:sp>
        <p:nvSpPr>
          <p:cNvPr id="15" name="TextBox 14"/>
          <p:cNvSpPr txBox="1"/>
          <p:nvPr/>
        </p:nvSpPr>
        <p:spPr>
          <a:xfrm>
            <a:off x="8311896"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in collection, sorting, distribution and local delivery</a:t>
            </a:r>
          </a:p>
        </p:txBody>
      </p:sp>
      <p:sp>
        <p:nvSpPr>
          <p:cNvPr id="16" name="Rectangle 15"/>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18" name="TextBox 17"/>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THE OPPORTUNITY</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000" i="0" b="0">
                <a:solidFill>
                  <a:srgbClr val="F5F3EE"/>
                </a:solidFill>
                <a:latin typeface="Playfair Display"/>
              </a:rPr>
              <a:t>Better for people. Better for planning. Better for the </a:t>
            </a:r>
            <a:r>
              <a:rPr sz="3000" i="1" b="0">
                <a:solidFill>
                  <a:srgbClr val="FF5F5B"/>
                </a:solidFill>
                <a:latin typeface="Playfair Display"/>
              </a:rPr>
              <a:t>business.</a:t>
            </a:r>
          </a:p>
        </p:txBody>
      </p:sp>
      <p:sp>
        <p:nvSpPr>
          <p:cNvPr id="4" name="TextBox 3"/>
          <p:cNvSpPr txBox="1"/>
          <p:nvPr/>
        </p:nvSpPr>
        <p:spPr>
          <a:xfrm>
            <a:off x="685800" y="2423160"/>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Keep experienced people contributing where it works for them and for An Post.</a:t>
            </a:r>
          </a:p>
        </p:txBody>
      </p:sp>
      <p:sp>
        <p:nvSpPr>
          <p:cNvPr id="5" name="TextBox 4"/>
          <p:cNvSpPr txBox="1"/>
          <p:nvPr/>
        </p:nvSpPr>
        <p:spPr>
          <a:xfrm>
            <a:off x="685800" y="2807208"/>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Help employees stay well and be able to do their jobs.</a:t>
            </a:r>
          </a:p>
        </p:txBody>
      </p:sp>
      <p:sp>
        <p:nvSpPr>
          <p:cNvPr id="6" name="TextBox 5"/>
          <p:cNvSpPr txBox="1"/>
          <p:nvPr/>
        </p:nvSpPr>
        <p:spPr>
          <a:xfrm>
            <a:off x="685800" y="3191256"/>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Change roles or working patterns where a better fit makes sense.</a:t>
            </a:r>
          </a:p>
        </p:txBody>
      </p:sp>
      <p:sp>
        <p:nvSpPr>
          <p:cNvPr id="7" name="TextBox 6"/>
          <p:cNvSpPr txBox="1"/>
          <p:nvPr/>
        </p:nvSpPr>
        <p:spPr>
          <a:xfrm>
            <a:off x="685800" y="3575303"/>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Pass knowledge and experience on before it leaves the business.</a:t>
            </a:r>
          </a:p>
        </p:txBody>
      </p:sp>
      <p:sp>
        <p:nvSpPr>
          <p:cNvPr id="8" name="TextBox 7"/>
          <p:cNvSpPr txBox="1"/>
          <p:nvPr/>
        </p:nvSpPr>
        <p:spPr>
          <a:xfrm>
            <a:off x="685800" y="3959352"/>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Plan earlier for retirement, succession and other changes.</a:t>
            </a:r>
          </a:p>
        </p:txBody>
      </p:sp>
      <p:sp>
        <p:nvSpPr>
          <p:cNvPr id="9" name="Rectangle 8"/>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11" name="TextBox 10"/>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REVEAL + REFRAME</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600" i="0" b="0">
                <a:solidFill>
                  <a:srgbClr val="F5F3EE"/>
                </a:solidFill>
                <a:latin typeface="Playfair Display"/>
              </a:rPr>
              <a:t>The cost of drift. </a:t>
            </a:r>
            <a:r>
              <a:rPr sz="3600" i="1" b="0">
                <a:solidFill>
                  <a:srgbClr val="FF5F5B"/>
                </a:solidFill>
                <a:latin typeface="Playfair Display"/>
              </a:rPr>
              <a:t>Don't drift, design.</a:t>
            </a:r>
          </a:p>
        </p:txBody>
      </p:sp>
      <p:sp>
        <p:nvSpPr>
          <p:cNvPr id="4" name="TextBox 3"/>
          <p:cNvSpPr txBox="1"/>
          <p:nvPr/>
        </p:nvSpPr>
        <p:spPr>
          <a:xfrm>
            <a:off x="685800" y="242316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Most organisations do not decide to lose valuable people and experience. It happens gradually. People stay in roles that may no longer suit them. Conversations about what comes next happen far too late. Knowledge leaves before it has been passed on.</a:t>
            </a:r>
          </a:p>
        </p:txBody>
      </p:sp>
      <p:sp>
        <p:nvSpPr>
          <p:cNvPr id="5" name="TextBox 4"/>
          <p:cNvSpPr txBox="1"/>
          <p:nvPr/>
        </p:nvSpPr>
        <p:spPr>
          <a:xfrm>
            <a:off x="685800" y="3355848"/>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Across a large workforce, those small gaps can add up.</a:t>
            </a:r>
          </a:p>
        </p:txBody>
      </p:sp>
      <p:sp>
        <p:nvSpPr>
          <p:cNvPr id="6" name="Rectangle 5"/>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8" name="TextBox 7"/>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REVEAL + REFRAME</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600" i="0" b="0">
                <a:solidFill>
                  <a:srgbClr val="F5F3EE"/>
                </a:solidFill>
                <a:latin typeface="Playfair Display"/>
              </a:rPr>
              <a:t>What could that mean for An </a:t>
            </a:r>
            <a:r>
              <a:rPr sz="3600" i="1" b="0">
                <a:solidFill>
                  <a:srgbClr val="FF5F5B"/>
                </a:solidFill>
                <a:latin typeface="Playfair Display"/>
              </a:rPr>
              <a:t>Post?</a:t>
            </a:r>
          </a:p>
        </p:txBody>
      </p:sp>
      <p:sp>
        <p:nvSpPr>
          <p:cNvPr id="4" name="TextBox 3"/>
          <p:cNvSpPr txBox="1"/>
          <p:nvPr/>
        </p:nvSpPr>
        <p:spPr>
          <a:xfrm>
            <a:off x="685800" y="242316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These are not measured An Post losses. They are provisional figures based on external research and assumptions. They show why the issue is worth testing with An Post's own data.</a:t>
            </a:r>
          </a:p>
        </p:txBody>
      </p:sp>
      <p:sp>
        <p:nvSpPr>
          <p:cNvPr id="5" name="Rounded Rectangle 4"/>
          <p:cNvSpPr/>
          <p:nvPr/>
        </p:nvSpPr>
        <p:spPr>
          <a:xfrm>
            <a:off x="685800"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Rounded Rectangle 5"/>
          <p:cNvSpPr/>
          <p:nvPr/>
        </p:nvSpPr>
        <p:spPr>
          <a:xfrm>
            <a:off x="4370832"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Rounded Rectangle 6"/>
          <p:cNvSpPr/>
          <p:nvPr/>
        </p:nvSpPr>
        <p:spPr>
          <a:xfrm>
            <a:off x="8055864"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8" name="TextBox 7"/>
          <p:cNvSpPr txBox="1"/>
          <p:nvPr/>
        </p:nvSpPr>
        <p:spPr>
          <a:xfrm>
            <a:off x="941832" y="4983480"/>
            <a:ext cx="2971800" cy="411480"/>
          </a:xfrm>
          <a:prstGeom prst="rect">
            <a:avLst/>
          </a:prstGeom>
          <a:noFill/>
        </p:spPr>
        <p:txBody>
          <a:bodyPr wrap="square" lIns="0" rIns="0" tIns="0" bIns="0">
            <a:spAutoFit/>
          </a:bodyPr>
          <a:lstStyle/>
          <a:p>
            <a:r>
              <a:rPr sz="2400" i="0" b="0">
                <a:solidFill>
                  <a:srgbClr val="FF5F5B"/>
                </a:solidFill>
                <a:latin typeface="Playfair Display"/>
              </a:rPr>
              <a:t>€29.7m</a:t>
            </a:r>
          </a:p>
        </p:txBody>
      </p:sp>
      <p:sp>
        <p:nvSpPr>
          <p:cNvPr id="9" name="TextBox 8"/>
          <p:cNvSpPr txBox="1"/>
          <p:nvPr/>
        </p:nvSpPr>
        <p:spPr>
          <a:xfrm>
            <a:off x="941832"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potential annual productivity and capacity exposure</a:t>
            </a:r>
          </a:p>
        </p:txBody>
      </p:sp>
      <p:sp>
        <p:nvSpPr>
          <p:cNvPr id="10" name="TextBox 9"/>
          <p:cNvSpPr txBox="1"/>
          <p:nvPr/>
        </p:nvSpPr>
        <p:spPr>
          <a:xfrm>
            <a:off x="4626864" y="4983480"/>
            <a:ext cx="2971800" cy="411480"/>
          </a:xfrm>
          <a:prstGeom prst="rect">
            <a:avLst/>
          </a:prstGeom>
          <a:noFill/>
        </p:spPr>
        <p:txBody>
          <a:bodyPr wrap="square" lIns="0" rIns="0" tIns="0" bIns="0">
            <a:spAutoFit/>
          </a:bodyPr>
          <a:lstStyle/>
          <a:p>
            <a:r>
              <a:rPr sz="2400" i="0" b="0">
                <a:solidFill>
                  <a:srgbClr val="F5F3EE"/>
                </a:solidFill>
                <a:latin typeface="Playfair Display"/>
              </a:rPr>
              <a:t>450 FTEs</a:t>
            </a:r>
          </a:p>
        </p:txBody>
      </p:sp>
      <p:sp>
        <p:nvSpPr>
          <p:cNvPr id="11" name="TextBox 10"/>
          <p:cNvSpPr txBox="1"/>
          <p:nvPr/>
        </p:nvSpPr>
        <p:spPr>
          <a:xfrm>
            <a:off x="4626864"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illustrative equivalent operational capacity</a:t>
            </a:r>
          </a:p>
        </p:txBody>
      </p:sp>
      <p:sp>
        <p:nvSpPr>
          <p:cNvPr id="12" name="TextBox 11"/>
          <p:cNvSpPr txBox="1"/>
          <p:nvPr/>
        </p:nvSpPr>
        <p:spPr>
          <a:xfrm>
            <a:off x="8311896" y="4983480"/>
            <a:ext cx="2971800" cy="411480"/>
          </a:xfrm>
          <a:prstGeom prst="rect">
            <a:avLst/>
          </a:prstGeom>
          <a:noFill/>
        </p:spPr>
        <p:txBody>
          <a:bodyPr wrap="square" lIns="0" rIns="0" tIns="0" bIns="0">
            <a:spAutoFit/>
          </a:bodyPr>
          <a:lstStyle/>
          <a:p>
            <a:r>
              <a:rPr sz="2400" i="0" b="0">
                <a:solidFill>
                  <a:srgbClr val="D3EE2B"/>
                </a:solidFill>
                <a:latin typeface="Playfair Display"/>
              </a:rPr>
              <a:t>€5.9m–€11.8m</a:t>
            </a:r>
          </a:p>
        </p:txBody>
      </p:sp>
      <p:sp>
        <p:nvSpPr>
          <p:cNvPr id="13" name="TextBox 12"/>
          <p:cNvSpPr txBox="1"/>
          <p:nvPr/>
        </p:nvSpPr>
        <p:spPr>
          <a:xfrm>
            <a:off x="8311896"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potential annual value if 20–40% of the modelled gap were addressed</a:t>
            </a:r>
          </a:p>
        </p:txBody>
      </p:sp>
      <p:sp>
        <p:nvSpPr>
          <p:cNvPr id="14" name="Rectangle 13"/>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16" name="TextBox 15"/>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THE WORK ABILITY INDEX</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600" i="0" b="0">
                <a:solidFill>
                  <a:srgbClr val="F5F3EE"/>
                </a:solidFill>
                <a:latin typeface="Playfair Display"/>
              </a:rPr>
              <a:t>Evidence on sustainable ability to </a:t>
            </a:r>
            <a:r>
              <a:rPr sz="3600" i="1" b="0">
                <a:solidFill>
                  <a:srgbClr val="FF5F5B"/>
                </a:solidFill>
                <a:latin typeface="Playfair Display"/>
              </a:rPr>
              <a:t>work.</a:t>
            </a:r>
          </a:p>
        </p:txBody>
      </p:sp>
      <p:sp>
        <p:nvSpPr>
          <p:cNvPr id="4" name="TextBox 3"/>
          <p:cNvSpPr txBox="1"/>
          <p:nvPr/>
        </p:nvSpPr>
        <p:spPr>
          <a:xfrm>
            <a:off x="685800" y="242316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The WAI is an established occupational-health measure of how well a person's physical and mental resources match the demands of their job.</a:t>
            </a:r>
          </a:p>
        </p:txBody>
      </p:sp>
      <p:sp>
        <p:nvSpPr>
          <p:cNvPr id="5" name="Rounded Rectangle 4"/>
          <p:cNvSpPr/>
          <p:nvPr/>
        </p:nvSpPr>
        <p:spPr>
          <a:xfrm>
            <a:off x="685800"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Rounded Rectangle 5"/>
          <p:cNvSpPr/>
          <p:nvPr/>
        </p:nvSpPr>
        <p:spPr>
          <a:xfrm>
            <a:off x="4370832"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Rounded Rectangle 6"/>
          <p:cNvSpPr/>
          <p:nvPr/>
        </p:nvSpPr>
        <p:spPr>
          <a:xfrm>
            <a:off x="8055864"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8" name="TextBox 7"/>
          <p:cNvSpPr txBox="1"/>
          <p:nvPr/>
        </p:nvSpPr>
        <p:spPr>
          <a:xfrm>
            <a:off x="941832" y="4983480"/>
            <a:ext cx="2971800" cy="411480"/>
          </a:xfrm>
          <a:prstGeom prst="rect">
            <a:avLst/>
          </a:prstGeom>
          <a:noFill/>
        </p:spPr>
        <p:txBody>
          <a:bodyPr wrap="square" lIns="0" rIns="0" tIns="0" bIns="0">
            <a:spAutoFit/>
          </a:bodyPr>
          <a:lstStyle/>
          <a:p>
            <a:r>
              <a:rPr sz="2400" i="0" b="0">
                <a:solidFill>
                  <a:srgbClr val="D3EE2B"/>
                </a:solidFill>
                <a:latin typeface="Playfair Display"/>
              </a:rPr>
              <a:t>WAI ~41.5</a:t>
            </a:r>
          </a:p>
        </p:txBody>
      </p:sp>
      <p:sp>
        <p:nvSpPr>
          <p:cNvPr id="9" name="TextBox 8"/>
          <p:cNvSpPr txBox="1"/>
          <p:nvPr/>
        </p:nvSpPr>
        <p:spPr>
          <a:xfrm>
            <a:off x="941832"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prepared cohort — 90–95% effective output</a:t>
            </a:r>
          </a:p>
        </p:txBody>
      </p:sp>
      <p:sp>
        <p:nvSpPr>
          <p:cNvPr id="10" name="TextBox 9"/>
          <p:cNvSpPr txBox="1"/>
          <p:nvPr/>
        </p:nvSpPr>
        <p:spPr>
          <a:xfrm>
            <a:off x="4626864" y="4983480"/>
            <a:ext cx="2971800" cy="411480"/>
          </a:xfrm>
          <a:prstGeom prst="rect">
            <a:avLst/>
          </a:prstGeom>
          <a:noFill/>
        </p:spPr>
        <p:txBody>
          <a:bodyPr wrap="square" lIns="0" rIns="0" tIns="0" bIns="0">
            <a:spAutoFit/>
          </a:bodyPr>
          <a:lstStyle/>
          <a:p>
            <a:r>
              <a:rPr sz="2400" i="0" b="0">
                <a:solidFill>
                  <a:srgbClr val="FF5F5B"/>
                </a:solidFill>
                <a:latin typeface="Playfair Display"/>
              </a:rPr>
              <a:t>WAI ~31.0</a:t>
            </a:r>
          </a:p>
        </p:txBody>
      </p:sp>
      <p:sp>
        <p:nvSpPr>
          <p:cNvPr id="11" name="TextBox 10"/>
          <p:cNvSpPr txBox="1"/>
          <p:nvPr/>
        </p:nvSpPr>
        <p:spPr>
          <a:xfrm>
            <a:off x="4626864"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unprepared cohort — 65–70% effective output</a:t>
            </a:r>
          </a:p>
        </p:txBody>
      </p:sp>
      <p:sp>
        <p:nvSpPr>
          <p:cNvPr id="12" name="TextBox 11"/>
          <p:cNvSpPr txBox="1"/>
          <p:nvPr/>
        </p:nvSpPr>
        <p:spPr>
          <a:xfrm>
            <a:off x="8311896" y="4983480"/>
            <a:ext cx="2971800" cy="411480"/>
          </a:xfrm>
          <a:prstGeom prst="rect">
            <a:avLst/>
          </a:prstGeom>
          <a:noFill/>
        </p:spPr>
        <p:txBody>
          <a:bodyPr wrap="square" lIns="0" rIns="0" tIns="0" bIns="0">
            <a:spAutoFit/>
          </a:bodyPr>
          <a:lstStyle/>
          <a:p>
            <a:r>
              <a:rPr sz="2400" i="0" b="0">
                <a:solidFill>
                  <a:srgbClr val="F5F3EE"/>
                </a:solidFill>
                <a:latin typeface="Playfair Display"/>
              </a:rPr>
              <a:t>25%</a:t>
            </a:r>
          </a:p>
        </p:txBody>
      </p:sp>
      <p:sp>
        <p:nvSpPr>
          <p:cNvPr id="13" name="TextBox 12"/>
          <p:cNvSpPr txBox="1"/>
          <p:nvPr/>
        </p:nvSpPr>
        <p:spPr>
          <a:xfrm>
            <a:off x="8311896"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capacity differential applied conservatively</a:t>
            </a:r>
          </a:p>
        </p:txBody>
      </p:sp>
      <p:sp>
        <p:nvSpPr>
          <p:cNvPr id="14" name="Rectangle 13"/>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16" name="TextBox 15"/>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REFRAME THE QUESTION</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600" i="0" b="0">
                <a:solidFill>
                  <a:srgbClr val="F5F3EE"/>
                </a:solidFill>
                <a:latin typeface="Playfair Display"/>
              </a:rPr>
              <a:t>From retirement planning to workforce </a:t>
            </a:r>
            <a:r>
              <a:rPr sz="3600" i="1" b="0">
                <a:solidFill>
                  <a:srgbClr val="FF5F5B"/>
                </a:solidFill>
                <a:latin typeface="Playfair Display"/>
              </a:rPr>
              <a:t>planning.</a:t>
            </a:r>
          </a:p>
        </p:txBody>
      </p:sp>
      <p:sp>
        <p:nvSpPr>
          <p:cNvPr id="4" name="TextBox 3"/>
          <p:cNvSpPr txBox="1"/>
          <p:nvPr/>
        </p:nvSpPr>
        <p:spPr>
          <a:xfrm>
            <a:off x="685800" y="242316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Instead of asking “When will people leave?” we can start asking “What could they contribute next?”</a:t>
            </a:r>
          </a:p>
        </p:txBody>
      </p:sp>
      <p:sp>
        <p:nvSpPr>
          <p:cNvPr id="5" name="TextBox 4"/>
          <p:cNvSpPr txBox="1"/>
          <p:nvPr/>
        </p:nvSpPr>
        <p:spPr>
          <a:xfrm>
            <a:off x="685800" y="2916936"/>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The aim is not to keep everyone working for longer. Some people will want to retire. Others may want to stay, reduce their hours, move role, learn something new or use their experience differently.</a:t>
            </a:r>
          </a:p>
        </p:txBody>
      </p:sp>
      <p:sp>
        <p:nvSpPr>
          <p:cNvPr id="6" name="TextBox 5"/>
          <p:cNvSpPr txBox="1"/>
          <p:nvPr/>
        </p:nvSpPr>
        <p:spPr>
          <a:xfrm>
            <a:off x="685800" y="3630168"/>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That changes the conversation from retirement planning to workforce planning — and gives An Post more time to make choices about roles, skills, succession and knowledge transfer.</a:t>
            </a:r>
          </a:p>
        </p:txBody>
      </p:sp>
      <p:sp>
        <p:nvSpPr>
          <p:cNvPr id="7" name="Rectangle 6"/>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9" name="TextBox 8"/>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REFLECT + RESPOND</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600" i="0" b="0">
                <a:solidFill>
                  <a:srgbClr val="F5F3EE"/>
                </a:solidFill>
                <a:latin typeface="Playfair Display"/>
              </a:rPr>
              <a:t>From assumptions to An Post </a:t>
            </a:r>
            <a:r>
              <a:rPr sz="3600" i="1" b="0">
                <a:solidFill>
                  <a:srgbClr val="FF5F5B"/>
                </a:solidFill>
                <a:latin typeface="Playfair Display"/>
              </a:rPr>
              <a:t>insight.</a:t>
            </a:r>
          </a:p>
        </p:txBody>
      </p:sp>
      <p:sp>
        <p:nvSpPr>
          <p:cNvPr id="4" name="TextBox 3"/>
          <p:cNvSpPr txBox="1"/>
          <p:nvPr/>
        </p:nvSpPr>
        <p:spPr>
          <a:xfrm>
            <a:off x="685800" y="2423160"/>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Do we know what our experienced employees want from the next five to ten years?</a:t>
            </a:r>
          </a:p>
        </p:txBody>
      </p:sp>
      <p:sp>
        <p:nvSpPr>
          <p:cNvPr id="5" name="TextBox 4"/>
          <p:cNvSpPr txBox="1"/>
          <p:nvPr/>
        </p:nvSpPr>
        <p:spPr>
          <a:xfrm>
            <a:off x="685800" y="2807208"/>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Who would stay if their role, hours or working pattern changed?</a:t>
            </a:r>
          </a:p>
        </p:txBody>
      </p:sp>
      <p:sp>
        <p:nvSpPr>
          <p:cNvPr id="6" name="TextBox 5"/>
          <p:cNvSpPr txBox="1"/>
          <p:nvPr/>
        </p:nvSpPr>
        <p:spPr>
          <a:xfrm>
            <a:off x="685800" y="3191256"/>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Where are we at risk of losing important skills or knowledge?</a:t>
            </a:r>
          </a:p>
        </p:txBody>
      </p:sp>
      <p:sp>
        <p:nvSpPr>
          <p:cNvPr id="7" name="TextBox 6"/>
          <p:cNvSpPr txBox="1"/>
          <p:nvPr/>
        </p:nvSpPr>
        <p:spPr>
          <a:xfrm>
            <a:off x="685800" y="3575303"/>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Which roles are becoming harder to sustain across a longer working life?</a:t>
            </a:r>
          </a:p>
        </p:txBody>
      </p:sp>
      <p:sp>
        <p:nvSpPr>
          <p:cNvPr id="8" name="TextBox 7"/>
          <p:cNvSpPr txBox="1"/>
          <p:nvPr/>
        </p:nvSpPr>
        <p:spPr>
          <a:xfrm>
            <a:off x="685800" y="3959352"/>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Do our assumptions about older employees match what employees tell us?</a:t>
            </a:r>
          </a:p>
        </p:txBody>
      </p:sp>
      <p:sp>
        <p:nvSpPr>
          <p:cNvPr id="9" name="TextBox 8"/>
          <p:cNvSpPr txBox="1"/>
          <p:nvPr/>
        </p:nvSpPr>
        <p:spPr>
          <a:xfrm>
            <a:off x="685800" y="4343400"/>
            <a:ext cx="9692640" cy="365760"/>
          </a:xfrm>
          <a:prstGeom prst="rect">
            <a:avLst/>
          </a:prstGeom>
          <a:noFill/>
        </p:spPr>
        <p:txBody>
          <a:bodyPr wrap="square" lIns="0" rIns="0" tIns="0" bIns="0">
            <a:spAutoFit/>
          </a:bodyPr>
          <a:lstStyle/>
          <a:p>
            <a:r>
              <a:rPr sz="1200" i="0" b="0">
                <a:solidFill>
                  <a:srgbClr val="FF5F5B"/>
                </a:solidFill>
                <a:latin typeface="Inter"/>
              </a:rPr>
              <a:t>✳   </a:t>
            </a:r>
            <a:r>
              <a:rPr sz="1200" i="0" b="0">
                <a:solidFill>
                  <a:srgbClr val="F5F3EE"/>
                </a:solidFill>
                <a:latin typeface="Inter"/>
              </a:rPr>
              <a:t>Where is there a real business cost, and where is there an opportunity?</a:t>
            </a:r>
          </a:p>
        </p:txBody>
      </p:sp>
      <p:sp>
        <p:nvSpPr>
          <p:cNvPr id="10" name="Rectangle 9"/>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12" name="TextBox 11"/>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30506"/>
        </a:solidFill>
        <a:effectLst/>
      </p:bgPr>
    </p:bg>
    <p:spTree>
      <p:nvGrpSpPr>
        <p:cNvPr id="1" name=""/>
        <p:cNvGrpSpPr/>
        <p:nvPr/>
      </p:nvGrpSpPr>
      <p:grpSpPr/>
      <p:sp>
        <p:nvSpPr>
          <p:cNvPr id="2" name="TextBox 1"/>
          <p:cNvSpPr txBox="1"/>
          <p:nvPr/>
        </p:nvSpPr>
        <p:spPr>
          <a:xfrm>
            <a:off x="685800" y="457200"/>
            <a:ext cx="10789920" cy="320040"/>
          </a:xfrm>
          <a:prstGeom prst="rect">
            <a:avLst/>
          </a:prstGeom>
          <a:noFill/>
        </p:spPr>
        <p:txBody>
          <a:bodyPr wrap="square" lIns="0" rIns="0" tIns="0" bIns="0">
            <a:spAutoFit/>
          </a:bodyPr>
          <a:lstStyle/>
          <a:p>
            <a:r>
              <a:rPr sz="1000" i="0" b="1">
                <a:solidFill>
                  <a:srgbClr val="FF5F5B"/>
                </a:solidFill>
                <a:latin typeface="Inter"/>
              </a:rPr>
              <a:t>✳  RESPOND</a:t>
            </a:r>
          </a:p>
        </p:txBody>
      </p:sp>
      <p:sp>
        <p:nvSpPr>
          <p:cNvPr id="3" name="TextBox 2"/>
          <p:cNvSpPr txBox="1"/>
          <p:nvPr/>
        </p:nvSpPr>
        <p:spPr>
          <a:xfrm>
            <a:off x="685800" y="914400"/>
            <a:ext cx="10789920" cy="1463040"/>
          </a:xfrm>
          <a:prstGeom prst="rect">
            <a:avLst/>
          </a:prstGeom>
          <a:noFill/>
        </p:spPr>
        <p:txBody>
          <a:bodyPr wrap="square" lIns="0" rIns="0" tIns="0" bIns="0">
            <a:spAutoFit/>
          </a:bodyPr>
          <a:lstStyle/>
          <a:p>
            <a:pPr>
              <a:lnSpc>
                <a:spcPct val="105000"/>
              </a:lnSpc>
            </a:pPr>
            <a:r>
              <a:rPr sz="3600" i="0" b="0">
                <a:solidFill>
                  <a:srgbClr val="F5F3EE"/>
                </a:solidFill>
                <a:latin typeface="Playfair Display"/>
              </a:rPr>
              <a:t>Three sources of </a:t>
            </a:r>
            <a:r>
              <a:rPr sz="3600" i="1" b="0">
                <a:solidFill>
                  <a:srgbClr val="FF5F5B"/>
                </a:solidFill>
                <a:latin typeface="Playfair Display"/>
              </a:rPr>
              <a:t>information.</a:t>
            </a:r>
          </a:p>
        </p:txBody>
      </p:sp>
      <p:sp>
        <p:nvSpPr>
          <p:cNvPr id="4" name="TextBox 3"/>
          <p:cNvSpPr txBox="1"/>
          <p:nvPr/>
        </p:nvSpPr>
        <p:spPr>
          <a:xfrm>
            <a:off x="685800" y="2423160"/>
            <a:ext cx="9692640" cy="914400"/>
          </a:xfrm>
          <a:prstGeom prst="rect">
            <a:avLst/>
          </a:prstGeom>
          <a:noFill/>
        </p:spPr>
        <p:txBody>
          <a:bodyPr wrap="square" lIns="0" rIns="0" tIns="0" bIns="0">
            <a:spAutoFit/>
          </a:bodyPr>
          <a:lstStyle/>
          <a:p>
            <a:pPr>
              <a:lnSpc>
                <a:spcPct val="140000"/>
              </a:lnSpc>
            </a:pPr>
            <a:r>
              <a:rPr sz="1200" i="0" b="0">
                <a:solidFill>
                  <a:srgbClr val="A0A5AB"/>
                </a:solidFill>
                <a:latin typeface="Inter"/>
              </a:rPr>
              <a:t>Together, these show where what people want, what An Post believes and what the workforce data shows are not the same. Futurythm calls this Workforce Longevity Intelligence.</a:t>
            </a:r>
          </a:p>
        </p:txBody>
      </p:sp>
      <p:sp>
        <p:nvSpPr>
          <p:cNvPr id="5" name="Rounded Rectangle 4"/>
          <p:cNvSpPr/>
          <p:nvPr/>
        </p:nvSpPr>
        <p:spPr>
          <a:xfrm>
            <a:off x="685800"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Rounded Rectangle 5"/>
          <p:cNvSpPr/>
          <p:nvPr/>
        </p:nvSpPr>
        <p:spPr>
          <a:xfrm>
            <a:off x="4370832"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Rounded Rectangle 6"/>
          <p:cNvSpPr/>
          <p:nvPr/>
        </p:nvSpPr>
        <p:spPr>
          <a:xfrm>
            <a:off x="8055864" y="4800600"/>
            <a:ext cx="3429000" cy="1325880"/>
          </a:xfrm>
          <a:prstGeom prst="roundRect">
            <a:avLst>
              <a:gd name="adj" fmla="val 9000"/>
            </a:avLst>
          </a:prstGeom>
          <a:solidFill>
            <a:srgbClr val="0D0F10"/>
          </a:solidFill>
          <a:ln w="9525">
            <a:solidFill>
              <a:srgbClr val="212324"/>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8" name="TextBox 7"/>
          <p:cNvSpPr txBox="1"/>
          <p:nvPr/>
        </p:nvSpPr>
        <p:spPr>
          <a:xfrm>
            <a:off x="941832" y="4983480"/>
            <a:ext cx="2971800" cy="411480"/>
          </a:xfrm>
          <a:prstGeom prst="rect">
            <a:avLst/>
          </a:prstGeom>
          <a:noFill/>
        </p:spPr>
        <p:txBody>
          <a:bodyPr wrap="square" lIns="0" rIns="0" tIns="0" bIns="0">
            <a:spAutoFit/>
          </a:bodyPr>
          <a:lstStyle/>
          <a:p>
            <a:r>
              <a:rPr sz="2400" i="0" b="0">
                <a:solidFill>
                  <a:srgbClr val="FF5F5B"/>
                </a:solidFill>
                <a:latin typeface="Playfair Display"/>
              </a:rPr>
              <a:t>People</a:t>
            </a:r>
          </a:p>
        </p:txBody>
      </p:sp>
      <p:sp>
        <p:nvSpPr>
          <p:cNvPr id="9" name="TextBox 8"/>
          <p:cNvSpPr txBox="1"/>
          <p:nvPr/>
        </p:nvSpPr>
        <p:spPr>
          <a:xfrm>
            <a:off x="941832"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Personal Pulse / 10 Personal Ps</a:t>
            </a:r>
          </a:p>
        </p:txBody>
      </p:sp>
      <p:sp>
        <p:nvSpPr>
          <p:cNvPr id="10" name="TextBox 9"/>
          <p:cNvSpPr txBox="1"/>
          <p:nvPr/>
        </p:nvSpPr>
        <p:spPr>
          <a:xfrm>
            <a:off x="4626864" y="4983480"/>
            <a:ext cx="2971800" cy="411480"/>
          </a:xfrm>
          <a:prstGeom prst="rect">
            <a:avLst/>
          </a:prstGeom>
          <a:noFill/>
        </p:spPr>
        <p:txBody>
          <a:bodyPr wrap="square" lIns="0" rIns="0" tIns="0" bIns="0">
            <a:spAutoFit/>
          </a:bodyPr>
          <a:lstStyle/>
          <a:p>
            <a:r>
              <a:rPr sz="2400" i="0" b="0">
                <a:solidFill>
                  <a:srgbClr val="FF5F5B"/>
                </a:solidFill>
                <a:latin typeface="Playfair Display"/>
              </a:rPr>
              <a:t>Organisation</a:t>
            </a:r>
          </a:p>
        </p:txBody>
      </p:sp>
      <p:sp>
        <p:nvSpPr>
          <p:cNvPr id="11" name="TextBox 10"/>
          <p:cNvSpPr txBox="1"/>
          <p:nvPr/>
        </p:nvSpPr>
        <p:spPr>
          <a:xfrm>
            <a:off x="4626864"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Professional Pulse / 10 Professional Ps</a:t>
            </a:r>
          </a:p>
        </p:txBody>
      </p:sp>
      <p:sp>
        <p:nvSpPr>
          <p:cNvPr id="12" name="TextBox 11"/>
          <p:cNvSpPr txBox="1"/>
          <p:nvPr/>
        </p:nvSpPr>
        <p:spPr>
          <a:xfrm>
            <a:off x="8311896" y="4983480"/>
            <a:ext cx="2971800" cy="411480"/>
          </a:xfrm>
          <a:prstGeom prst="rect">
            <a:avLst/>
          </a:prstGeom>
          <a:noFill/>
        </p:spPr>
        <p:txBody>
          <a:bodyPr wrap="square" lIns="0" rIns="0" tIns="0" bIns="0">
            <a:spAutoFit/>
          </a:bodyPr>
          <a:lstStyle/>
          <a:p>
            <a:r>
              <a:rPr sz="2400" i="0" b="0">
                <a:solidFill>
                  <a:srgbClr val="FF5F5B"/>
                </a:solidFill>
                <a:latin typeface="Playfair Display"/>
              </a:rPr>
              <a:t>Workforce data</a:t>
            </a:r>
          </a:p>
        </p:txBody>
      </p:sp>
      <p:sp>
        <p:nvSpPr>
          <p:cNvPr id="13" name="TextBox 12"/>
          <p:cNvSpPr txBox="1"/>
          <p:nvPr/>
        </p:nvSpPr>
        <p:spPr>
          <a:xfrm>
            <a:off x="8311896" y="5468112"/>
            <a:ext cx="2971800" cy="548640"/>
          </a:xfrm>
          <a:prstGeom prst="rect">
            <a:avLst/>
          </a:prstGeom>
          <a:noFill/>
        </p:spPr>
        <p:txBody>
          <a:bodyPr wrap="square" lIns="0" rIns="0" tIns="0" bIns="0">
            <a:spAutoFit/>
          </a:bodyPr>
          <a:lstStyle/>
          <a:p>
            <a:pPr>
              <a:lnSpc>
                <a:spcPct val="130000"/>
              </a:lnSpc>
            </a:pPr>
            <a:r>
              <a:rPr sz="900" i="0" b="0">
                <a:solidFill>
                  <a:srgbClr val="A0A5AB"/>
                </a:solidFill>
                <a:latin typeface="Inter"/>
              </a:rPr>
              <a:t>Age profile, absence, turnover, moves, skills, cover costs</a:t>
            </a:r>
          </a:p>
        </p:txBody>
      </p:sp>
      <p:sp>
        <p:nvSpPr>
          <p:cNvPr id="14" name="Rectangle 13"/>
          <p:cNvSpPr/>
          <p:nvPr/>
        </p:nvSpPr>
        <p:spPr>
          <a:xfrm>
            <a:off x="685800" y="6355080"/>
            <a:ext cx="10817352" cy="9525"/>
          </a:xfrm>
          <a:prstGeom prst="rect">
            <a:avLst/>
          </a:prstGeom>
          <a:solidFill>
            <a:srgbClr val="2123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6473952"/>
            <a:ext cx="8229600" cy="228600"/>
          </a:xfrm>
          <a:prstGeom prst="rect">
            <a:avLst/>
          </a:prstGeom>
          <a:noFill/>
        </p:spPr>
        <p:txBody>
          <a:bodyPr wrap="square" lIns="0" rIns="0" tIns="0" bIns="0">
            <a:spAutoFit/>
          </a:bodyPr>
          <a:lstStyle/>
          <a:p>
            <a:r>
              <a:rPr sz="800" i="0" b="1">
                <a:solidFill>
                  <a:srgbClr val="A0A5AB"/>
                </a:solidFill>
                <a:latin typeface="Inter"/>
              </a:rPr>
              <a:t>FUTURYTHM × AN POST — THE AN POST ENTERPRISE STORY</a:t>
            </a:r>
          </a:p>
        </p:txBody>
      </p:sp>
      <p:sp>
        <p:nvSpPr>
          <p:cNvPr id="16" name="TextBox 15"/>
          <p:cNvSpPr txBox="1"/>
          <p:nvPr/>
        </p:nvSpPr>
        <p:spPr>
          <a:xfrm>
            <a:off x="10607040" y="6473952"/>
            <a:ext cx="914400" cy="228600"/>
          </a:xfrm>
          <a:prstGeom prst="rect">
            <a:avLst/>
          </a:prstGeom>
          <a:noFill/>
        </p:spPr>
        <p:txBody>
          <a:bodyPr wrap="square" lIns="0" rIns="0" tIns="0" bIns="0">
            <a:spAutoFit/>
          </a:bodyPr>
          <a:lstStyle/>
          <a:p>
            <a:pPr algn="r"/>
            <a:r>
              <a:rPr sz="800" i="0" b="0">
                <a:solidFill>
                  <a:srgbClr val="A0A5AB"/>
                </a:solidFill>
                <a:latin typeface="Inter"/>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